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9" r:id="rId3"/>
    <p:sldId id="265" r:id="rId4"/>
    <p:sldId id="282" r:id="rId5"/>
    <p:sldId id="281" r:id="rId6"/>
    <p:sldId id="270" r:id="rId7"/>
    <p:sldId id="283" r:id="rId8"/>
    <p:sldId id="271" r:id="rId9"/>
    <p:sldId id="272" r:id="rId10"/>
    <p:sldId id="284" r:id="rId11"/>
    <p:sldId id="285" r:id="rId12"/>
    <p:sldId id="286" r:id="rId13"/>
    <p:sldId id="287" r:id="rId14"/>
    <p:sldId id="273" r:id="rId15"/>
    <p:sldId id="289" r:id="rId16"/>
    <p:sldId id="290" r:id="rId17"/>
    <p:sldId id="292" r:id="rId18"/>
    <p:sldId id="291" r:id="rId19"/>
    <p:sldId id="288" r:id="rId20"/>
    <p:sldId id="277" r:id="rId21"/>
    <p:sldId id="279" r:id="rId22"/>
    <p:sldId id="280" r:id="rId23"/>
    <p:sldId id="276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6597"/>
    <a:srgbClr val="FFD966"/>
    <a:srgbClr val="F7D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79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620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2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462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7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58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820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6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348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44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95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537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2019-10-24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4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6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316138" y="2755900"/>
            <a:ext cx="9632766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</a:t>
            </a:r>
            <a:r>
              <a:rPr lang="en-US" altLang="ko-KR" sz="6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Recognition Fan</a:t>
            </a:r>
          </a:p>
          <a:p>
            <a:pPr algn="ctr" latinLnBrk="0">
              <a:defRPr/>
            </a:pPr>
            <a:r>
              <a:rPr lang="ko-KR" altLang="en-US" sz="1600" kern="0" dirty="0">
                <a:solidFill>
                  <a:prstClr val="white"/>
                </a:solidFill>
              </a:rPr>
              <a:t> </a:t>
            </a:r>
            <a:r>
              <a:rPr lang="en-US" altLang="ko-KR" sz="1600" kern="0" dirty="0">
                <a:solidFill>
                  <a:prstClr val="white"/>
                </a:solidFill>
              </a:rPr>
              <a:t>201433013 </a:t>
            </a:r>
            <a:r>
              <a:rPr lang="ko-KR" altLang="en-US" sz="1600" kern="0" dirty="0" err="1">
                <a:solidFill>
                  <a:prstClr val="white"/>
                </a:solidFill>
              </a:rPr>
              <a:t>나희찬</a:t>
            </a:r>
            <a:r>
              <a:rPr lang="en-US" altLang="ko-KR" sz="1600" kern="0" dirty="0">
                <a:solidFill>
                  <a:prstClr val="white"/>
                </a:solidFill>
              </a:rPr>
              <a:t>, 201433002 </a:t>
            </a:r>
            <a:r>
              <a:rPr lang="ko-KR" altLang="en-US" sz="1600" kern="0" dirty="0">
                <a:solidFill>
                  <a:prstClr val="white"/>
                </a:solidFill>
              </a:rPr>
              <a:t>김동연</a:t>
            </a:r>
            <a:endParaRPr lang="en-US" altLang="ko-KR" sz="16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03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90279" y="0"/>
            <a:ext cx="68437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Function – </a:t>
            </a:r>
            <a:r>
              <a:rPr lang="en-US" altLang="ko-KR" sz="3600" b="1" dirty="0">
                <a:solidFill>
                  <a:srgbClr val="FFD966"/>
                </a:solidFill>
              </a:rPr>
              <a:t>Action Recognition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 latinLnBrk="0">
              <a:defRPr/>
            </a:pP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인식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A1F9E8C5-93F7-41C8-BA2B-4C2531182F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145" y="1630422"/>
            <a:ext cx="756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36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30999" y="0"/>
            <a:ext cx="77300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Function –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Socket</a:t>
            </a:r>
            <a:r>
              <a:rPr lang="en-US" altLang="ko-KR" sz="3600" b="1" dirty="0">
                <a:solidFill>
                  <a:srgbClr val="FFD966"/>
                </a:solidFill>
              </a:rPr>
              <a:t> Communication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 latinLnBrk="0">
              <a:defRPr/>
            </a:pP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소켓통신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내용 개체 틀 6">
            <a:extLst>
              <a:ext uri="{FF2B5EF4-FFF2-40B4-BE49-F238E27FC236}">
                <a16:creationId xmlns:a16="http://schemas.microsoft.com/office/drawing/2014/main" id="{9361E9B3-B165-456C-89D3-A66022A2A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481" y="1844841"/>
            <a:ext cx="95154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06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30999" y="0"/>
            <a:ext cx="77300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Function –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Socket</a:t>
            </a:r>
            <a:r>
              <a:rPr lang="en-US" altLang="ko-KR" sz="3600" b="1" dirty="0">
                <a:solidFill>
                  <a:srgbClr val="FFD966"/>
                </a:solidFill>
              </a:rPr>
              <a:t> Communication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 latinLnBrk="0">
              <a:defRPr/>
            </a:pP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소켓통신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2A894C97-3315-4C4A-84FB-BAC010AA4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483" y="1994359"/>
            <a:ext cx="88963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5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1589" y="0"/>
            <a:ext cx="78688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Function –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Socket(Client)</a:t>
            </a:r>
            <a:r>
              <a:rPr lang="en-US" altLang="ko-KR" sz="3600" b="1" dirty="0">
                <a:solidFill>
                  <a:srgbClr val="FFD966"/>
                </a:solidFill>
              </a:rPr>
              <a:t> + Thread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 latinLnBrk="0">
              <a:defRPr/>
            </a:pP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소켓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클라이언트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+ 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스레드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내용 개체 틀 3">
            <a:extLst>
              <a:ext uri="{FF2B5EF4-FFF2-40B4-BE49-F238E27FC236}">
                <a16:creationId xmlns:a16="http://schemas.microsoft.com/office/drawing/2014/main" id="{2A355F81-C24F-4CA5-8593-C5208367E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8674" y="1583615"/>
            <a:ext cx="69113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051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39604" y="0"/>
            <a:ext cx="55127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Action</a:t>
            </a:r>
            <a:r>
              <a:rPr lang="en-US" altLang="ko-KR" sz="3600" b="1" dirty="0">
                <a:solidFill>
                  <a:srgbClr val="FFD966"/>
                </a:solidFill>
              </a:rPr>
              <a:t> Recognition Step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/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인식 단계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6" name="그림 35">
            <a:extLst>
              <a:ext uri="{FF2B5EF4-FFF2-40B4-BE49-F238E27FC236}">
                <a16:creationId xmlns:a16="http://schemas.microsoft.com/office/drawing/2014/main" id="{120CBFAF-35DB-4188-A01D-0DF14EA0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921" y="3076809"/>
            <a:ext cx="2138772" cy="280352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2A9B3A2-4418-4186-B79A-A61D4A15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855" y="2521969"/>
            <a:ext cx="4971691" cy="3962400"/>
          </a:xfrm>
          <a:prstGeom prst="rect">
            <a:avLst/>
          </a:prstGeom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253CECAA-5CA3-446F-8CB5-ED91106F8F9F}"/>
              </a:ext>
            </a:extLst>
          </p:cNvPr>
          <p:cNvSpPr/>
          <p:nvPr/>
        </p:nvSpPr>
        <p:spPr>
          <a:xfrm>
            <a:off x="4243443" y="4358481"/>
            <a:ext cx="1314450" cy="622300"/>
          </a:xfrm>
          <a:prstGeom prst="rightArrow">
            <a:avLst/>
          </a:prstGeom>
          <a:solidFill>
            <a:srgbClr val="876597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3806EF-0E05-4F09-A17F-134E481E2AA9}"/>
              </a:ext>
            </a:extLst>
          </p:cNvPr>
          <p:cNvSpPr txBox="1"/>
          <p:nvPr/>
        </p:nvSpPr>
        <p:spPr>
          <a:xfrm>
            <a:off x="1818921" y="1604572"/>
            <a:ext cx="6327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BRG </a:t>
            </a:r>
            <a:r>
              <a:rPr lang="ko-KR" altLang="en-US" dirty="0"/>
              <a:t>이미지를 </a:t>
            </a:r>
            <a:r>
              <a:rPr lang="en-US" altLang="ko-KR" dirty="0" err="1"/>
              <a:t>Ycrcb</a:t>
            </a:r>
            <a:r>
              <a:rPr lang="en-US" altLang="ko-KR" dirty="0"/>
              <a:t> </a:t>
            </a:r>
            <a:r>
              <a:rPr lang="ko-KR" altLang="en-US" dirty="0"/>
              <a:t>이미지로 변경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노이즈에 상대적으로 </a:t>
            </a:r>
            <a:r>
              <a:rPr lang="ko-KR" altLang="en-US" dirty="0" err="1"/>
              <a:t>강해짐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650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39604" y="0"/>
            <a:ext cx="55127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Action</a:t>
            </a:r>
            <a:r>
              <a:rPr lang="en-US" altLang="ko-KR" sz="3600" b="1" dirty="0">
                <a:solidFill>
                  <a:srgbClr val="FFD966"/>
                </a:solidFill>
              </a:rPr>
              <a:t> Recognition Step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/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인식 단계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6940C50-40A1-443E-8AA7-05327CAA811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26" y="2878753"/>
            <a:ext cx="3240000" cy="288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2CEBA7-F09D-4EF8-A4EE-7CA533E599C6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839371" y="2878753"/>
            <a:ext cx="3240000" cy="288000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6E185B4-0087-42F6-B32F-537AD4C077FA}"/>
              </a:ext>
            </a:extLst>
          </p:cNvPr>
          <p:cNvSpPr/>
          <p:nvPr/>
        </p:nvSpPr>
        <p:spPr>
          <a:xfrm>
            <a:off x="5526536" y="4018309"/>
            <a:ext cx="619125" cy="370681"/>
          </a:xfrm>
          <a:prstGeom prst="rightArrow">
            <a:avLst/>
          </a:prstGeom>
          <a:solidFill>
            <a:srgbClr val="876597"/>
          </a:solidFill>
          <a:ln>
            <a:solidFill>
              <a:srgbClr val="876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BED62-28B9-4E91-9DD2-533A56600743}"/>
              </a:ext>
            </a:extLst>
          </p:cNvPr>
          <p:cNvSpPr txBox="1"/>
          <p:nvPr/>
        </p:nvSpPr>
        <p:spPr>
          <a:xfrm>
            <a:off x="1592826" y="1784555"/>
            <a:ext cx="957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이미지에서 살구색 영역만 추출 후 바이너리 이미지로 변경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openCV</a:t>
            </a:r>
            <a:r>
              <a:rPr lang="ko-KR" altLang="en-US" dirty="0"/>
              <a:t>의 </a:t>
            </a:r>
            <a:r>
              <a:rPr lang="ko-KR" altLang="en-US" dirty="0" err="1"/>
              <a:t>모폴로지</a:t>
            </a:r>
            <a:r>
              <a:rPr lang="ko-KR" altLang="en-US" dirty="0"/>
              <a:t> 연산으로 노이즈를 줄임</a:t>
            </a:r>
          </a:p>
        </p:txBody>
      </p:sp>
    </p:spTree>
    <p:extLst>
      <p:ext uri="{BB962C8B-B14F-4D97-AF65-F5344CB8AC3E}">
        <p14:creationId xmlns:p14="http://schemas.microsoft.com/office/powerpoint/2010/main" val="359303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39604" y="0"/>
            <a:ext cx="55127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Action</a:t>
            </a:r>
            <a:r>
              <a:rPr lang="en-US" altLang="ko-KR" sz="3600" b="1" dirty="0">
                <a:solidFill>
                  <a:srgbClr val="FFD966"/>
                </a:solidFill>
              </a:rPr>
              <a:t> Recognition Step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/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인식 단계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6010FB7-E278-44D6-910F-5B1CF73AD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999" y="2954795"/>
            <a:ext cx="4320000" cy="3402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8E81F6-5E0A-4D71-B862-71605DD51D4C}"/>
              </a:ext>
            </a:extLst>
          </p:cNvPr>
          <p:cNvSpPr txBox="1"/>
          <p:nvPr/>
        </p:nvSpPr>
        <p:spPr>
          <a:xfrm>
            <a:off x="1076906" y="1651054"/>
            <a:ext cx="10087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distanceTransform</a:t>
            </a:r>
            <a:r>
              <a:rPr lang="en-US" altLang="ko-KR" dirty="0"/>
              <a:t> </a:t>
            </a:r>
            <a:r>
              <a:rPr lang="ko-KR" altLang="en-US" dirty="0"/>
              <a:t>함수를 이용하여 배경과 멀어질수록 픽셀 값이 커지는 화면을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 작업을 통해 손바닥의 중심과 손바닥의 반지름 값을 얻음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1166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39604" y="0"/>
            <a:ext cx="55127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Action</a:t>
            </a:r>
            <a:r>
              <a:rPr lang="en-US" altLang="ko-KR" sz="3600" b="1" dirty="0">
                <a:solidFill>
                  <a:srgbClr val="FFD966"/>
                </a:solidFill>
              </a:rPr>
              <a:t> Recognition Step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/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인식 단계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B9C9188-FDAB-4225-A224-5344454A7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999" y="2631515"/>
            <a:ext cx="4320000" cy="34581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E5CF2B-7A19-4DC8-8CC5-E4BB261D14B4}"/>
              </a:ext>
            </a:extLst>
          </p:cNvPr>
          <p:cNvSpPr txBox="1"/>
          <p:nvPr/>
        </p:nvSpPr>
        <p:spPr>
          <a:xfrm>
            <a:off x="1696339" y="1680505"/>
            <a:ext cx="5442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바이너리 이미지의 손바닥 중심에 원을 그린다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컨투어로</a:t>
            </a:r>
            <a:r>
              <a:rPr lang="ko-KR" altLang="en-US" dirty="0"/>
              <a:t> 외곽선을 추출</a:t>
            </a:r>
          </a:p>
        </p:txBody>
      </p:sp>
    </p:spTree>
    <p:extLst>
      <p:ext uri="{BB962C8B-B14F-4D97-AF65-F5344CB8AC3E}">
        <p14:creationId xmlns:p14="http://schemas.microsoft.com/office/powerpoint/2010/main" val="264185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39604" y="0"/>
            <a:ext cx="55127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Action</a:t>
            </a:r>
            <a:r>
              <a:rPr lang="en-US" altLang="ko-KR" sz="3600" b="1" dirty="0">
                <a:solidFill>
                  <a:srgbClr val="FFD966"/>
                </a:solidFill>
              </a:rPr>
              <a:t> Recognition Step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/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인식 단계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1B88911-ED4F-49A7-ABC9-2DB834F8A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94" y="2675194"/>
            <a:ext cx="4177122" cy="3338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73C93E-04F8-46C1-AED9-0DDD52542CE7}"/>
              </a:ext>
            </a:extLst>
          </p:cNvPr>
          <p:cNvSpPr txBox="1"/>
          <p:nvPr/>
        </p:nvSpPr>
        <p:spPr>
          <a:xfrm>
            <a:off x="2442593" y="1616011"/>
            <a:ext cx="7306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검출된 </a:t>
            </a:r>
            <a:r>
              <a:rPr lang="ko-KR" altLang="en-US" dirty="0" err="1"/>
              <a:t>컨투어의</a:t>
            </a:r>
            <a:r>
              <a:rPr lang="ko-KR" altLang="en-US"/>
              <a:t> 개수에서 </a:t>
            </a:r>
            <a:r>
              <a:rPr lang="ko-KR" altLang="en-US" dirty="0"/>
              <a:t>손목의 영역 </a:t>
            </a:r>
            <a:r>
              <a:rPr lang="en-US" altLang="ko-KR" dirty="0"/>
              <a:t>-1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손가락 개수를 검출</a:t>
            </a:r>
          </a:p>
        </p:txBody>
      </p:sp>
    </p:spTree>
    <p:extLst>
      <p:ext uri="{BB962C8B-B14F-4D97-AF65-F5344CB8AC3E}">
        <p14:creationId xmlns:p14="http://schemas.microsoft.com/office/powerpoint/2010/main" val="356881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08932" y="0"/>
            <a:ext cx="73741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 Recognition Fan -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Picture</a:t>
            </a:r>
          </a:p>
          <a:p>
            <a:pPr algn="ctr"/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사진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108609C-6204-4BCB-8D4A-D054BD6E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99" y="1476986"/>
            <a:ext cx="4680000" cy="493877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559EB256-ECF5-4C82-8BB1-45919CC55867}"/>
              </a:ext>
            </a:extLst>
          </p:cNvPr>
          <p:cNvSpPr/>
          <p:nvPr/>
        </p:nvSpPr>
        <p:spPr>
          <a:xfrm>
            <a:off x="3372374" y="2055303"/>
            <a:ext cx="906011" cy="654341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963AA9D-D1E7-4FC1-905C-2C322DC7BB70}"/>
              </a:ext>
            </a:extLst>
          </p:cNvPr>
          <p:cNvSpPr/>
          <p:nvPr/>
        </p:nvSpPr>
        <p:spPr>
          <a:xfrm>
            <a:off x="3816991" y="2656300"/>
            <a:ext cx="1115736" cy="654341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42DDF3F-0AD8-4882-8D8E-E4B4C2EE18C0}"/>
              </a:ext>
            </a:extLst>
          </p:cNvPr>
          <p:cNvSpPr/>
          <p:nvPr/>
        </p:nvSpPr>
        <p:spPr>
          <a:xfrm>
            <a:off x="3498209" y="3699640"/>
            <a:ext cx="620786" cy="448717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BAFF60D-6204-48A3-B21F-C2DB9DC4A624}"/>
              </a:ext>
            </a:extLst>
          </p:cNvPr>
          <p:cNvSpPr/>
          <p:nvPr/>
        </p:nvSpPr>
        <p:spPr>
          <a:xfrm>
            <a:off x="3531765" y="4148358"/>
            <a:ext cx="553674" cy="465588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5A67778-E0A4-474E-93BA-84A36D0D1A83}"/>
              </a:ext>
            </a:extLst>
          </p:cNvPr>
          <p:cNvCxnSpPr/>
          <p:nvPr/>
        </p:nvCxnSpPr>
        <p:spPr>
          <a:xfrm>
            <a:off x="4278385" y="2374084"/>
            <a:ext cx="2827090" cy="0"/>
          </a:xfrm>
          <a:prstGeom prst="straightConnector1">
            <a:avLst/>
          </a:prstGeom>
          <a:ln w="28575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C43838-EF66-4BA8-88CA-D46F721C5667}"/>
              </a:ext>
            </a:extLst>
          </p:cNvPr>
          <p:cNvCxnSpPr>
            <a:stCxn id="12" idx="6"/>
          </p:cNvCxnSpPr>
          <p:nvPr/>
        </p:nvCxnSpPr>
        <p:spPr>
          <a:xfrm flipV="1">
            <a:off x="4932727" y="2978092"/>
            <a:ext cx="2172748" cy="5379"/>
          </a:xfrm>
          <a:prstGeom prst="straightConnector1">
            <a:avLst/>
          </a:prstGeom>
          <a:ln w="28575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70A7ED3-8918-4623-8E20-696498720BC3}"/>
              </a:ext>
            </a:extLst>
          </p:cNvPr>
          <p:cNvCxnSpPr>
            <a:stCxn id="13" idx="6"/>
          </p:cNvCxnSpPr>
          <p:nvPr/>
        </p:nvCxnSpPr>
        <p:spPr>
          <a:xfrm flipV="1">
            <a:off x="4118995" y="3917659"/>
            <a:ext cx="2986480" cy="6340"/>
          </a:xfrm>
          <a:prstGeom prst="straightConnector1">
            <a:avLst/>
          </a:prstGeom>
          <a:ln w="28575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A80AAB-A6FC-48B2-9351-C5F18E7864C0}"/>
              </a:ext>
            </a:extLst>
          </p:cNvPr>
          <p:cNvCxnSpPr>
            <a:stCxn id="14" idx="6"/>
          </p:cNvCxnSpPr>
          <p:nvPr/>
        </p:nvCxnSpPr>
        <p:spPr>
          <a:xfrm flipV="1">
            <a:off x="4085439" y="4366376"/>
            <a:ext cx="3020036" cy="14776"/>
          </a:xfrm>
          <a:prstGeom prst="straightConnector1">
            <a:avLst/>
          </a:prstGeom>
          <a:ln w="28575">
            <a:solidFill>
              <a:srgbClr val="FFD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AD05AE9-C916-4CB1-AEFD-31DE78AC7504}"/>
              </a:ext>
            </a:extLst>
          </p:cNvPr>
          <p:cNvGrpSpPr/>
          <p:nvPr/>
        </p:nvGrpSpPr>
        <p:grpSpPr>
          <a:xfrm>
            <a:off x="7141046" y="2055303"/>
            <a:ext cx="2716017" cy="2986479"/>
            <a:chOff x="2261118" y="2212520"/>
            <a:chExt cx="4814595" cy="5747657"/>
          </a:xfrm>
        </p:grpSpPr>
        <p:sp>
          <p:nvSpPr>
            <p:cNvPr id="27" name="자유형 25">
              <a:extLst>
                <a:ext uri="{FF2B5EF4-FFF2-40B4-BE49-F238E27FC236}">
                  <a16:creationId xmlns:a16="http://schemas.microsoft.com/office/drawing/2014/main" id="{5E933A41-6282-4361-9D65-9599AF343556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직사각형 4">
              <a:extLst>
                <a:ext uri="{FF2B5EF4-FFF2-40B4-BE49-F238E27FC236}">
                  <a16:creationId xmlns:a16="http://schemas.microsoft.com/office/drawing/2014/main" id="{7C19B46B-74A2-455A-9BCC-F857936DD797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FF061C9-FE4D-4FD8-B547-90E93DBB5C84}"/>
              </a:ext>
            </a:extLst>
          </p:cNvPr>
          <p:cNvSpPr txBox="1"/>
          <p:nvPr/>
        </p:nvSpPr>
        <p:spPr>
          <a:xfrm>
            <a:off x="7382311" y="2203741"/>
            <a:ext cx="190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카메라 모듈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A390D8-16B0-4BE1-A5E6-B01BAD483396}"/>
              </a:ext>
            </a:extLst>
          </p:cNvPr>
          <p:cNvSpPr txBox="1"/>
          <p:nvPr/>
        </p:nvSpPr>
        <p:spPr>
          <a:xfrm>
            <a:off x="7386506" y="2786502"/>
            <a:ext cx="190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초음파 센서</a:t>
            </a:r>
            <a:r>
              <a:rPr lang="en-US" altLang="ko-KR" kern="0" dirty="0">
                <a:ln w="3175">
                  <a:noFill/>
                </a:ln>
                <a:latin typeface="Bell MT" panose="020B0604020202020204" pitchFamily="18" charset="0"/>
                <a:ea typeface="야놀자 야체 B" panose="02020603020101020101" pitchFamily="18" charset="-127"/>
              </a:rPr>
              <a:t> 2EA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F1D28D-A61C-411C-B791-8A24EC68ED39}"/>
              </a:ext>
            </a:extLst>
          </p:cNvPr>
          <p:cNvSpPr txBox="1"/>
          <p:nvPr/>
        </p:nvSpPr>
        <p:spPr>
          <a:xfrm>
            <a:off x="7382311" y="3744242"/>
            <a:ext cx="190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DC </a:t>
            </a:r>
            <a:r>
              <a:rPr lang="ko-KR" altLang="en-US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모터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44BA3F-B0AA-4775-9A3F-B22346B03A10}"/>
              </a:ext>
            </a:extLst>
          </p:cNvPr>
          <p:cNvSpPr txBox="1"/>
          <p:nvPr/>
        </p:nvSpPr>
        <p:spPr>
          <a:xfrm>
            <a:off x="7382312" y="4171099"/>
            <a:ext cx="190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SERVO </a:t>
            </a:r>
            <a:r>
              <a:rPr lang="ko-KR" altLang="en-US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800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66559" y="0"/>
            <a:ext cx="5331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Recognition Fan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806969" y="2313615"/>
            <a:ext cx="2045414" cy="2441812"/>
            <a:chOff x="2261118" y="2212520"/>
            <a:chExt cx="4814595" cy="5747657"/>
          </a:xfrm>
        </p:grpSpPr>
        <p:sp>
          <p:nvSpPr>
            <p:cNvPr id="10" name="자유형 9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1475965" y="2103326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582584" y="2313615"/>
            <a:ext cx="2045414" cy="2441812"/>
            <a:chOff x="2261118" y="2212520"/>
            <a:chExt cx="4814595" cy="5747657"/>
          </a:xfrm>
        </p:grpSpPr>
        <p:sp>
          <p:nvSpPr>
            <p:cNvPr id="16" name="자유형 1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4251580" y="2103326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358199" y="2313615"/>
            <a:ext cx="2045414" cy="2441812"/>
            <a:chOff x="2261118" y="2212520"/>
            <a:chExt cx="4814595" cy="5747657"/>
          </a:xfrm>
        </p:grpSpPr>
        <p:sp>
          <p:nvSpPr>
            <p:cNvPr id="21" name="자유형 20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B2E1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7027195" y="2103326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133814" y="2313615"/>
            <a:ext cx="2045414" cy="2441812"/>
            <a:chOff x="2261118" y="2212520"/>
            <a:chExt cx="4814595" cy="5747657"/>
          </a:xfrm>
        </p:grpSpPr>
        <p:sp>
          <p:nvSpPr>
            <p:cNvPr id="26" name="자유형 25"/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직사각형 4"/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rgbClr val="FDF1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자유형: 도형 12">
            <a:extLst>
              <a:ext uri="{FF2B5EF4-FFF2-40B4-BE49-F238E27FC236}">
                <a16:creationId xmlns:a16="http://schemas.microsoft.com/office/drawing/2014/main" id="{B4EFF1AA-399E-48E1-A799-FE79345503AA}"/>
              </a:ext>
            </a:extLst>
          </p:cNvPr>
          <p:cNvSpPr/>
          <p:nvPr/>
        </p:nvSpPr>
        <p:spPr>
          <a:xfrm rot="19249572">
            <a:off x="9802810" y="2103326"/>
            <a:ext cx="730459" cy="566642"/>
          </a:xfrm>
          <a:custGeom>
            <a:avLst/>
            <a:gdLst>
              <a:gd name="connsiteX0" fmla="*/ 589904 w 730459"/>
              <a:gd name="connsiteY0" fmla="*/ 0 h 566642"/>
              <a:gd name="connsiteX1" fmla="*/ 730459 w 730459"/>
              <a:gd name="connsiteY1" fmla="*/ 239371 h 566642"/>
              <a:gd name="connsiteX2" fmla="*/ 195819 w 730459"/>
              <a:gd name="connsiteY2" fmla="*/ 553302 h 566642"/>
              <a:gd name="connsiteX3" fmla="*/ 195820 w 730459"/>
              <a:gd name="connsiteY3" fmla="*/ 553303 h 566642"/>
              <a:gd name="connsiteX4" fmla="*/ 173102 w 730459"/>
              <a:gd name="connsiteY4" fmla="*/ 566642 h 566642"/>
              <a:gd name="connsiteX5" fmla="*/ 151277 w 730459"/>
              <a:gd name="connsiteY5" fmla="*/ 553659 h 566642"/>
              <a:gd name="connsiteX6" fmla="*/ 166870 w 730459"/>
              <a:gd name="connsiteY6" fmla="*/ 546906 h 566642"/>
              <a:gd name="connsiteX7" fmla="*/ 116070 w 730459"/>
              <a:gd name="connsiteY7" fmla="*/ 515750 h 566642"/>
              <a:gd name="connsiteX8" fmla="*/ 134273 w 730459"/>
              <a:gd name="connsiteY8" fmla="*/ 506124 h 566642"/>
              <a:gd name="connsiteX9" fmla="*/ 80637 w 730459"/>
              <a:gd name="connsiteY9" fmla="*/ 473440 h 566642"/>
              <a:gd name="connsiteX10" fmla="*/ 117160 w 730459"/>
              <a:gd name="connsiteY10" fmla="*/ 456146 h 566642"/>
              <a:gd name="connsiteX11" fmla="*/ 114213 w 730459"/>
              <a:gd name="connsiteY11" fmla="*/ 451127 h 566642"/>
              <a:gd name="connsiteX12" fmla="*/ 70640 w 730459"/>
              <a:gd name="connsiteY12" fmla="*/ 425205 h 566642"/>
              <a:gd name="connsiteX13" fmla="*/ 86233 w 730459"/>
              <a:gd name="connsiteY13" fmla="*/ 418453 h 566642"/>
              <a:gd name="connsiteX14" fmla="*/ 35433 w 730459"/>
              <a:gd name="connsiteY14" fmla="*/ 387297 h 566642"/>
              <a:gd name="connsiteX15" fmla="*/ 53637 w 730459"/>
              <a:gd name="connsiteY15" fmla="*/ 377670 h 566642"/>
              <a:gd name="connsiteX16" fmla="*/ 0 w 730459"/>
              <a:gd name="connsiteY16" fmla="*/ 344986 h 566642"/>
              <a:gd name="connsiteX17" fmla="*/ 40601 w 730459"/>
              <a:gd name="connsiteY17" fmla="*/ 325762 h 566642"/>
              <a:gd name="connsiteX18" fmla="*/ 39195 w 730459"/>
              <a:gd name="connsiteY18" fmla="*/ 323368 h 566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30459" h="566642">
                <a:moveTo>
                  <a:pt x="589904" y="0"/>
                </a:moveTo>
                <a:lnTo>
                  <a:pt x="730459" y="239371"/>
                </a:lnTo>
                <a:lnTo>
                  <a:pt x="195819" y="553302"/>
                </a:lnTo>
                <a:lnTo>
                  <a:pt x="195820" y="553303"/>
                </a:lnTo>
                <a:lnTo>
                  <a:pt x="173102" y="566642"/>
                </a:lnTo>
                <a:lnTo>
                  <a:pt x="151277" y="553659"/>
                </a:lnTo>
                <a:lnTo>
                  <a:pt x="166870" y="546906"/>
                </a:lnTo>
                <a:lnTo>
                  <a:pt x="116070" y="515750"/>
                </a:lnTo>
                <a:lnTo>
                  <a:pt x="134273" y="506124"/>
                </a:lnTo>
                <a:lnTo>
                  <a:pt x="80637" y="473440"/>
                </a:lnTo>
                <a:lnTo>
                  <a:pt x="117160" y="456146"/>
                </a:lnTo>
                <a:lnTo>
                  <a:pt x="114213" y="451127"/>
                </a:lnTo>
                <a:lnTo>
                  <a:pt x="70640" y="425205"/>
                </a:lnTo>
                <a:lnTo>
                  <a:pt x="86233" y="418453"/>
                </a:lnTo>
                <a:lnTo>
                  <a:pt x="35433" y="387297"/>
                </a:lnTo>
                <a:lnTo>
                  <a:pt x="53637" y="377670"/>
                </a:lnTo>
                <a:lnTo>
                  <a:pt x="0" y="344986"/>
                </a:lnTo>
                <a:lnTo>
                  <a:pt x="40601" y="325762"/>
                </a:lnTo>
                <a:lnTo>
                  <a:pt x="39195" y="323368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04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727927" y="5026248"/>
            <a:ext cx="222653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sz="1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1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sz="1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</a:t>
            </a:r>
            <a:r>
              <a:rPr lang="ko-KR" altLang="en-US" sz="1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인식 선풍기</a:t>
            </a:r>
            <a:endParaRPr lang="en-US" altLang="ko-KR" sz="1400" b="1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3503542" y="5026248"/>
            <a:ext cx="2226533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초음파 센서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6279157" y="5026248"/>
            <a:ext cx="2226533" cy="656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기능</a:t>
            </a:r>
            <a:endParaRPr lang="en-US" altLang="ko-KR" sz="1400" b="1" dirty="0">
              <a:solidFill>
                <a:srgbClr val="44546A">
                  <a:lumMod val="75000"/>
                </a:srgb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행동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동작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인식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FA00699-5178-465A-9F3F-130CF1431F70}"/>
              </a:ext>
            </a:extLst>
          </p:cNvPr>
          <p:cNvSpPr/>
          <p:nvPr/>
        </p:nvSpPr>
        <p:spPr>
          <a:xfrm>
            <a:off x="9054772" y="5026248"/>
            <a:ext cx="2226533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44546A">
                    <a:lumMod val="75000"/>
                  </a:srgbClr>
                </a:solidFill>
              </a:rPr>
              <a:t>사진 및 개선사항</a:t>
            </a:r>
            <a:endParaRPr lang="ko-KR" altLang="en-US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A89C83-3F4F-4FE0-95B8-04DCF1699AAF}"/>
              </a:ext>
            </a:extLst>
          </p:cNvPr>
          <p:cNvSpPr txBox="1"/>
          <p:nvPr/>
        </p:nvSpPr>
        <p:spPr>
          <a:xfrm>
            <a:off x="1012772" y="2935705"/>
            <a:ext cx="1701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</a:t>
            </a:r>
          </a:p>
          <a:p>
            <a:r>
              <a:rPr lang="en-US" altLang="ko-KR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Recognition Fan</a:t>
            </a: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83596-D3F8-41E2-8E7D-41CDA0F3BFD6}"/>
              </a:ext>
            </a:extLst>
          </p:cNvPr>
          <p:cNvSpPr txBox="1"/>
          <p:nvPr/>
        </p:nvSpPr>
        <p:spPr>
          <a:xfrm>
            <a:off x="3846787" y="2935705"/>
            <a:ext cx="154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D966"/>
                </a:solidFill>
              </a:rPr>
              <a:t>Function -</a:t>
            </a:r>
          </a:p>
          <a:p>
            <a:r>
              <a:rPr lang="en-US" altLang="ko-KR" b="1" dirty="0">
                <a:solidFill>
                  <a:srgbClr val="FFD966"/>
                </a:solidFill>
              </a:rPr>
              <a:t>Ultrasonic</a:t>
            </a:r>
          </a:p>
          <a:p>
            <a:r>
              <a:rPr lang="en-US" altLang="ko-KR" b="1" dirty="0">
                <a:solidFill>
                  <a:srgbClr val="FFD966"/>
                </a:solidFill>
              </a:rPr>
              <a:t>Sensor</a:t>
            </a:r>
            <a:endParaRPr lang="ko-KR" altLang="en-US" b="1" dirty="0">
              <a:solidFill>
                <a:srgbClr val="FFD96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178CB2-D316-4EBC-ACAC-96B2F0E0B2A8}"/>
              </a:ext>
            </a:extLst>
          </p:cNvPr>
          <p:cNvSpPr txBox="1"/>
          <p:nvPr/>
        </p:nvSpPr>
        <p:spPr>
          <a:xfrm>
            <a:off x="6622402" y="2938971"/>
            <a:ext cx="1540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Function – 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Action</a:t>
            </a:r>
          </a:p>
          <a:p>
            <a:r>
              <a:rPr lang="en-US" altLang="ko-KR" b="1" dirty="0">
                <a:solidFill>
                  <a:schemeClr val="bg1"/>
                </a:solidFill>
              </a:rPr>
              <a:t>Recognition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9B31F0-D766-49C1-9EDE-E24E16F07B55}"/>
              </a:ext>
            </a:extLst>
          </p:cNvPr>
          <p:cNvSpPr txBox="1"/>
          <p:nvPr/>
        </p:nvSpPr>
        <p:spPr>
          <a:xfrm>
            <a:off x="9388391" y="2935705"/>
            <a:ext cx="1559293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Picture</a:t>
            </a:r>
          </a:p>
          <a:p>
            <a:r>
              <a:rPr lang="en-US" altLang="ko-KR" sz="1700" dirty="0"/>
              <a:t>and</a:t>
            </a:r>
          </a:p>
          <a:p>
            <a:r>
              <a:rPr lang="en-US" altLang="ko-KR" sz="1700" dirty="0"/>
              <a:t>Improvement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834297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08932" y="0"/>
            <a:ext cx="73741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 Recognition Fan -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Picture</a:t>
            </a:r>
          </a:p>
          <a:p>
            <a:pPr algn="ctr"/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사진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AF981DB-F85F-498C-8C62-D8AC85EAF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99" y="1549977"/>
            <a:ext cx="4680000" cy="457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84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08932" y="0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 Recognition Fan -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Video</a:t>
            </a:r>
          </a:p>
          <a:p>
            <a:pPr algn="ctr"/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영상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3" name="1">
            <a:hlinkClick r:id="" action="ppaction://media"/>
            <a:extLst>
              <a:ext uri="{FF2B5EF4-FFF2-40B4-BE49-F238E27FC236}">
                <a16:creationId xmlns:a16="http://schemas.microsoft.com/office/drawing/2014/main" id="{7869F227-22CD-4864-A735-98A76F85BF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2099" y="1323473"/>
            <a:ext cx="4798503" cy="522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3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408932" y="0"/>
            <a:ext cx="71096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 Recognition Fan - 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Video</a:t>
            </a:r>
          </a:p>
          <a:p>
            <a:pPr algn="ctr"/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영상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09A4FAAE-0CDE-4C9A-9B37-7063E50980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38350" y="1684422"/>
            <a:ext cx="81153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2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65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752699" y="2755900"/>
            <a:ext cx="475963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6600" b="1" kern="0" dirty="0">
                <a:ln w="3175">
                  <a:noFill/>
                </a:ln>
                <a:solidFill>
                  <a:srgbClr val="FFD966"/>
                </a:solidFill>
                <a:ea typeface="야놀자 야체 B" panose="02020603020101020101" pitchFamily="18" charset="-127"/>
              </a:rPr>
              <a:t>Thank You!</a:t>
            </a:r>
            <a:endParaRPr lang="en-US" altLang="ko-KR" sz="1600" kern="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6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66559" y="0"/>
            <a:ext cx="5331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Recognition Fan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027522" y="1782166"/>
            <a:ext cx="10136955" cy="4599253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990AA1F-A462-468B-84E4-96B8865E2E15}"/>
              </a:ext>
            </a:extLst>
          </p:cNvPr>
          <p:cNvSpPr txBox="1"/>
          <p:nvPr/>
        </p:nvSpPr>
        <p:spPr>
          <a:xfrm>
            <a:off x="2327937" y="2716429"/>
            <a:ext cx="6121667" cy="2730729"/>
          </a:xfrm>
          <a:prstGeom prst="rect">
            <a:avLst/>
          </a:prstGeom>
          <a:noFill/>
        </p:spPr>
        <p:txBody>
          <a:bodyPr wrap="square" tIns="72000" bIns="72000" rtlCol="0">
            <a:spAutoFit/>
          </a:bodyPr>
          <a:lstStyle/>
          <a:p>
            <a:r>
              <a:rPr lang="ko-KR" altLang="en-US" sz="2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sz="2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sz="2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</a:t>
            </a:r>
            <a:r>
              <a:rPr lang="ko-KR" altLang="en-US" sz="2400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인식 선풍기</a:t>
            </a:r>
            <a:endParaRPr lang="en-US" altLang="ko-KR" sz="2400" b="1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b="1" dirty="0">
              <a:ea typeface="야놀자 야체 B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ea typeface="야놀자 야체 B" panose="02020603020101020101"/>
              </a:rPr>
              <a:t>초음파 센서를 통해 사용자와의 거리와 방향을 측정하여 사용자의 위치에 따라서 바람의 방향을 조절</a:t>
            </a:r>
            <a:endParaRPr lang="en-US" altLang="ko-KR" b="1" dirty="0">
              <a:ea typeface="야놀자 야체 B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ea typeface="야놀자 야체 B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ea typeface="야놀자 야체 B" panose="02020603020101020101"/>
              </a:rPr>
              <a:t>사용자의 행동을 인식하여 바람의 세기를 조절</a:t>
            </a:r>
            <a:endParaRPr lang="en-US" altLang="ko-KR" b="1" dirty="0">
              <a:ea typeface="야놀자 야체 B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ea typeface="야놀자 야체 B" panose="0202060302010102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ea typeface="야놀자 야체 B" panose="02020603020101020101"/>
              </a:rPr>
              <a:t>사무용 선풍기로 적합</a:t>
            </a:r>
            <a:endParaRPr lang="en-US" altLang="ko-KR" b="1" dirty="0">
              <a:ea typeface="야놀자 야체 B" panose="02020603020101020101"/>
            </a:endParaRPr>
          </a:p>
          <a:p>
            <a:endParaRPr lang="en-US" altLang="ko-KR" dirty="0">
              <a:ea typeface="야놀자 야체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1943931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66560" y="0"/>
            <a:ext cx="53319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Recognition Fan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3" name="Picture 8" descr="라즈베리파이에 대한 이미지 검색결과">
            <a:extLst>
              <a:ext uri="{FF2B5EF4-FFF2-40B4-BE49-F238E27FC236}">
                <a16:creationId xmlns:a16="http://schemas.microsoft.com/office/drawing/2014/main" id="{07D356C3-13BE-4126-9A6E-EFE7F4F36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528" y="1676597"/>
            <a:ext cx="1652751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노트북 아이콘에 대한 이미지 검색결과">
            <a:extLst>
              <a:ext uri="{FF2B5EF4-FFF2-40B4-BE49-F238E27FC236}">
                <a16:creationId xmlns:a16="http://schemas.microsoft.com/office/drawing/2014/main" id="{15018899-1079-4DD9-B207-30DD8E77E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560" y="1577219"/>
            <a:ext cx="3420371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19F08E9-0F34-4E48-9F63-B5957E496A73}"/>
              </a:ext>
            </a:extLst>
          </p:cNvPr>
          <p:cNvCxnSpPr>
            <a:cxnSpLocks/>
          </p:cNvCxnSpPr>
          <p:nvPr/>
        </p:nvCxnSpPr>
        <p:spPr>
          <a:xfrm>
            <a:off x="3337914" y="2182633"/>
            <a:ext cx="3875686" cy="0"/>
          </a:xfrm>
          <a:prstGeom prst="straightConnector1">
            <a:avLst/>
          </a:prstGeom>
          <a:ln w="12700">
            <a:solidFill>
              <a:srgbClr val="876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62EC2C-69A7-4941-B7F8-21E3A91A69F3}"/>
              </a:ext>
            </a:extLst>
          </p:cNvPr>
          <p:cNvCxnSpPr>
            <a:cxnSpLocks/>
          </p:cNvCxnSpPr>
          <p:nvPr/>
        </p:nvCxnSpPr>
        <p:spPr>
          <a:xfrm flipH="1">
            <a:off x="3337915" y="3355331"/>
            <a:ext cx="3875685" cy="0"/>
          </a:xfrm>
          <a:prstGeom prst="straightConnector1">
            <a:avLst/>
          </a:prstGeom>
          <a:ln w="12700">
            <a:solidFill>
              <a:srgbClr val="8765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E1D05D-9EA8-4888-A512-6F08366A6EE1}"/>
              </a:ext>
            </a:extLst>
          </p:cNvPr>
          <p:cNvSpPr txBox="1"/>
          <p:nvPr/>
        </p:nvSpPr>
        <p:spPr>
          <a:xfrm>
            <a:off x="4446249" y="1791862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영상 데이터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189803-88A3-4E34-96D8-843D5B16EACE}"/>
              </a:ext>
            </a:extLst>
          </p:cNvPr>
          <p:cNvSpPr txBox="1"/>
          <p:nvPr/>
        </p:nvSpPr>
        <p:spPr>
          <a:xfrm>
            <a:off x="4148759" y="2609572"/>
            <a:ext cx="1804530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ko-KR" b="1" kern="0" dirty="0">
                <a:ln w="3175">
                  <a:noFill/>
                </a:ln>
                <a:solidFill>
                  <a:srgbClr val="C0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ZMQ </a:t>
            </a:r>
            <a:r>
              <a:rPr lang="ko-KR" altLang="en-US" b="1" kern="0" dirty="0">
                <a:ln w="3175">
                  <a:noFill/>
                </a:ln>
                <a:solidFill>
                  <a:srgbClr val="C0000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소켓 통신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0945D6-DE57-4C59-A813-E37646E98559}"/>
              </a:ext>
            </a:extLst>
          </p:cNvPr>
          <p:cNvSpPr txBox="1"/>
          <p:nvPr/>
        </p:nvSpPr>
        <p:spPr>
          <a:xfrm>
            <a:off x="4446249" y="3450284"/>
            <a:ext cx="1494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kern="0" dirty="0">
                <a:ln w="3175">
                  <a:noFill/>
                </a:ln>
                <a:solidFill>
                  <a:srgbClr val="002060"/>
                </a:solidFill>
                <a:ea typeface="야놀자 야체 B" panose="02020603020101020101" pitchFamily="18" charset="-127"/>
              </a:rPr>
              <a:t>출력 데이터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EE923-12AA-4007-951F-5BFF4BA23BB1}"/>
              </a:ext>
            </a:extLst>
          </p:cNvPr>
          <p:cNvSpPr txBox="1"/>
          <p:nvPr/>
        </p:nvSpPr>
        <p:spPr>
          <a:xfrm>
            <a:off x="1263506" y="4226485"/>
            <a:ext cx="2626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1, GPIO</a:t>
            </a:r>
            <a:r>
              <a:rPr lang="ko-KR" altLang="en-US" sz="2400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제어</a:t>
            </a:r>
            <a:endParaRPr lang="en-US" altLang="ko-KR" sz="2400" b="1" kern="0" dirty="0">
              <a:ln w="3175">
                <a:noFill/>
              </a:ln>
              <a:solidFill>
                <a:srgbClr val="00206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400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sz="2400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모터와 센서</a:t>
            </a:r>
            <a:r>
              <a:rPr lang="en-US" altLang="ko-KR" sz="2400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</a:t>
            </a:r>
          </a:p>
          <a:p>
            <a:endParaRPr lang="en-US" altLang="ko-KR" sz="2400" b="1" kern="0" dirty="0">
              <a:ln w="3175">
                <a:noFill/>
              </a:ln>
              <a:solidFill>
                <a:srgbClr val="00206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2400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2. </a:t>
            </a:r>
            <a:r>
              <a:rPr lang="ko-KR" altLang="en-US" sz="2400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영상촬영</a:t>
            </a:r>
            <a:r>
              <a:rPr lang="en-US" altLang="ko-KR" sz="2400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841495-EA93-4A8E-AAB8-A56BA351781C}"/>
              </a:ext>
            </a:extLst>
          </p:cNvPr>
          <p:cNvSpPr txBox="1"/>
          <p:nvPr/>
        </p:nvSpPr>
        <p:spPr>
          <a:xfrm>
            <a:off x="7436902" y="4262674"/>
            <a:ext cx="387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kern="0" dirty="0" err="1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openCV</a:t>
            </a:r>
            <a:r>
              <a:rPr lang="ko-KR" altLang="en-US" sz="2400" b="1" kern="0" dirty="0">
                <a:ln w="3175">
                  <a:noFill/>
                </a:ln>
                <a:solidFill>
                  <a:srgbClr val="002060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영상 데이터 처리</a:t>
            </a:r>
            <a:endParaRPr lang="en-US" altLang="ko-KR" sz="2400" b="1" kern="0" dirty="0">
              <a:ln w="3175">
                <a:noFill/>
              </a:ln>
              <a:solidFill>
                <a:srgbClr val="002060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pPr algn="ctr"/>
            <a:r>
              <a:rPr lang="en-US" altLang="ko-KR" sz="2400" b="1" kern="0" dirty="0">
                <a:ln w="3175">
                  <a:noFill/>
                </a:ln>
                <a:solidFill>
                  <a:srgbClr val="002060"/>
                </a:solidFill>
                <a:ea typeface="야놀자 야체 B" panose="02020603020101020101" pitchFamily="18" charset="-127"/>
              </a:rPr>
              <a:t>(</a:t>
            </a:r>
            <a:r>
              <a:rPr lang="ko-KR" altLang="en-US" sz="2400" b="1" kern="0" dirty="0">
                <a:ln w="3175">
                  <a:noFill/>
                </a:ln>
                <a:solidFill>
                  <a:srgbClr val="002060"/>
                </a:solidFill>
                <a:ea typeface="야놀자 야체 B" panose="02020603020101020101" pitchFamily="18" charset="-127"/>
              </a:rPr>
              <a:t>동작 인식</a:t>
            </a:r>
            <a:r>
              <a:rPr lang="en-US" altLang="ko-KR" sz="2400" b="1" kern="0" dirty="0">
                <a:ln w="3175">
                  <a:noFill/>
                </a:ln>
                <a:solidFill>
                  <a:srgbClr val="002060"/>
                </a:solidFill>
                <a:ea typeface="야놀자 야체 B" panose="02020603020101020101" pitchFamily="18" charset="-127"/>
              </a:rPr>
              <a:t>)</a:t>
            </a:r>
            <a:endParaRPr lang="ko-KR" altLang="en-U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049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66559" y="0"/>
            <a:ext cx="5331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defRPr/>
            </a:pPr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Action</a:t>
            </a:r>
            <a:r>
              <a:rPr lang="en-US" altLang="ko-KR" sz="3600" b="1" kern="0" dirty="0">
                <a:ln w="3175"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Recognition Fan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F92537-34CB-4B08-B052-940F49AA368A}"/>
              </a:ext>
            </a:extLst>
          </p:cNvPr>
          <p:cNvSpPr txBox="1"/>
          <p:nvPr/>
        </p:nvSpPr>
        <p:spPr>
          <a:xfrm>
            <a:off x="1397689" y="2333659"/>
            <a:ext cx="2578654" cy="3785652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ko-KR" altLang="en-US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선풍기 부분</a:t>
            </a:r>
            <a:endParaRPr lang="en-US" altLang="ko-KR" b="1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b="1" kern="0" dirty="0">
              <a:ln w="3175">
                <a:noFill/>
              </a:ln>
              <a:ea typeface="야놀자 야체 B" panose="02020603020101020101" pitchFamily="18" charset="-127"/>
            </a:endParaRPr>
          </a:p>
          <a:p>
            <a:r>
              <a:rPr lang="en-US" altLang="ko-KR" sz="1200" kern="0" dirty="0">
                <a:ln w="3175">
                  <a:noFill/>
                </a:ln>
                <a:ea typeface="야놀자 야체 B" panose="02020603020101020101" pitchFamily="18" charset="-127"/>
              </a:rPr>
              <a:t>while True;</a:t>
            </a:r>
          </a:p>
          <a:p>
            <a:endParaRPr lang="en-US" altLang="ko-KR" sz="1200" kern="0" dirty="0">
              <a:ln w="3175">
                <a:noFill/>
              </a:ln>
              <a:ea typeface="야놀자 야체 B" panose="02020603020101020101" pitchFamily="18" charset="-127"/>
            </a:endParaRPr>
          </a:p>
          <a:p>
            <a:r>
              <a:rPr lang="en-US" altLang="ko-KR" sz="1200" kern="0" dirty="0">
                <a:ln w="3175">
                  <a:noFill/>
                </a:ln>
                <a:ea typeface="야놀자 야체 B" panose="02020603020101020101" pitchFamily="18" charset="-127"/>
              </a:rPr>
              <a:t>while a &lt;9.6;</a:t>
            </a:r>
          </a:p>
          <a:p>
            <a:endParaRPr lang="en-US" altLang="ko-KR" sz="1200" kern="0" dirty="0">
              <a:ln w="3175">
                <a:noFill/>
              </a:ln>
              <a:ea typeface="야놀자 야체 B" panose="02020603020101020101" pitchFamily="18" charset="-127"/>
            </a:endParaRPr>
          </a:p>
          <a:p>
            <a:r>
              <a:rPr lang="en-US" altLang="ko-KR" sz="1200" kern="0" dirty="0" err="1">
                <a:ln w="3175">
                  <a:noFill/>
                </a:ln>
                <a:ea typeface="야놀자 야체 B" panose="02020603020101020101" pitchFamily="18" charset="-127"/>
              </a:rPr>
              <a:t>servoTumLeft</a:t>
            </a:r>
            <a:r>
              <a:rPr lang="en-US" altLang="ko-KR" sz="1200" kern="0" dirty="0">
                <a:ln w="3175">
                  <a:noFill/>
                </a:ln>
                <a:ea typeface="야놀자 야체 B" panose="02020603020101020101" pitchFamily="18" charset="-127"/>
              </a:rPr>
              <a:t>()</a:t>
            </a:r>
          </a:p>
          <a:p>
            <a:r>
              <a:rPr lang="en-US" altLang="ko-KR" sz="1200" kern="0" dirty="0">
                <a:ln w="3175">
                  <a:noFill/>
                </a:ln>
                <a:ea typeface="야놀자 야체 B" panose="02020603020101020101" pitchFamily="18" charset="-127"/>
              </a:rPr>
              <a:t>distance = </a:t>
            </a:r>
            <a:r>
              <a:rPr lang="en-US" altLang="ko-KR" sz="1200" kern="0" dirty="0" err="1">
                <a:ln w="3175">
                  <a:noFill/>
                </a:ln>
                <a:ea typeface="야놀자 야체 B" panose="02020603020101020101" pitchFamily="18" charset="-127"/>
              </a:rPr>
              <a:t>distanceCheck</a:t>
            </a:r>
            <a:r>
              <a:rPr lang="en-US" altLang="ko-KR" sz="1200" kern="0" dirty="0">
                <a:ln w="3175">
                  <a:noFill/>
                </a:ln>
                <a:ea typeface="야놀자 야체 B" panose="02020603020101020101" pitchFamily="18" charset="-127"/>
              </a:rPr>
              <a:t>()</a:t>
            </a:r>
          </a:p>
          <a:p>
            <a:endParaRPr lang="en-US" altLang="ko-KR" sz="1200" kern="0" dirty="0">
              <a:ln w="3175">
                <a:noFill/>
              </a:ln>
              <a:ea typeface="야놀자 야체 B" panose="02020603020101020101" pitchFamily="18" charset="-127"/>
            </a:endParaRPr>
          </a:p>
          <a:p>
            <a:r>
              <a:rPr lang="en-US" altLang="ko-KR" sz="1200" kern="0" dirty="0">
                <a:ln w="3175">
                  <a:noFill/>
                </a:ln>
                <a:ea typeface="야놀자 야체 B" panose="02020603020101020101" pitchFamily="18" charset="-127"/>
              </a:rPr>
              <a:t>sensing()</a:t>
            </a:r>
          </a:p>
          <a:p>
            <a:endParaRPr lang="en-US" altLang="ko-KR" sz="1200" kern="0" dirty="0">
              <a:ln w="3175">
                <a:noFill/>
              </a:ln>
              <a:ea typeface="야놀자 야체 B" panose="02020603020101020101" pitchFamily="18" charset="-127"/>
            </a:endParaRPr>
          </a:p>
          <a:p>
            <a:r>
              <a:rPr lang="en-US" altLang="ko-KR" sz="1200" kern="0" dirty="0">
                <a:ln w="3175">
                  <a:noFill/>
                </a:ln>
                <a:ea typeface="야놀자 야체 B" panose="02020603020101020101" pitchFamily="18" charset="-127"/>
              </a:rPr>
              <a:t>while a &gt;3.6;</a:t>
            </a:r>
          </a:p>
          <a:p>
            <a:endParaRPr lang="en-US" altLang="ko-KR" sz="1200" kern="0" dirty="0">
              <a:ln w="3175">
                <a:noFill/>
              </a:ln>
              <a:ea typeface="야놀자 야체 B" panose="02020603020101020101" pitchFamily="18" charset="-127"/>
            </a:endParaRPr>
          </a:p>
          <a:p>
            <a:r>
              <a:rPr lang="en-US" altLang="ko-KR" sz="1200" kern="0" dirty="0" err="1">
                <a:ln w="3175">
                  <a:noFill/>
                </a:ln>
                <a:ea typeface="야놀자 야체 B" panose="02020603020101020101" pitchFamily="18" charset="-127"/>
              </a:rPr>
              <a:t>servoTumRight</a:t>
            </a:r>
            <a:r>
              <a:rPr lang="en-US" altLang="ko-KR" sz="1200" kern="0" dirty="0">
                <a:ln w="3175">
                  <a:noFill/>
                </a:ln>
                <a:ea typeface="야놀자 야체 B" panose="02020603020101020101" pitchFamily="18" charset="-127"/>
              </a:rPr>
              <a:t>()</a:t>
            </a:r>
          </a:p>
          <a:p>
            <a:r>
              <a:rPr lang="en-US" altLang="ko-KR" sz="1200" dirty="0"/>
              <a:t>distance = </a:t>
            </a:r>
            <a:r>
              <a:rPr lang="en-US" altLang="ko-KR" sz="1200" dirty="0" err="1"/>
              <a:t>distanceCheck</a:t>
            </a:r>
            <a:r>
              <a:rPr lang="en-US" altLang="ko-KR" sz="1200" dirty="0"/>
              <a:t>()</a:t>
            </a:r>
          </a:p>
          <a:p>
            <a:endParaRPr lang="en-US" altLang="ko-KR" sz="1200" dirty="0"/>
          </a:p>
          <a:p>
            <a:r>
              <a:rPr lang="en-US" altLang="ko-KR" sz="1200" dirty="0"/>
              <a:t>if distance_1&lt;=40;</a:t>
            </a:r>
          </a:p>
          <a:p>
            <a:endParaRPr lang="en-US" altLang="ko-KR" sz="1200" dirty="0"/>
          </a:p>
          <a:p>
            <a:r>
              <a:rPr lang="en-US" altLang="ko-KR" sz="1200" dirty="0"/>
              <a:t>sensing()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D5A3C-DC44-45FB-9599-1672D3E4B344}"/>
              </a:ext>
            </a:extLst>
          </p:cNvPr>
          <p:cNvSpPr txBox="1"/>
          <p:nvPr/>
        </p:nvSpPr>
        <p:spPr>
          <a:xfrm>
            <a:off x="5096523" y="2333659"/>
            <a:ext cx="2578654" cy="370446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tIns="36000" bIns="36000" rtlCol="0">
            <a:spAutoFit/>
          </a:bodyPr>
          <a:lstStyle/>
          <a:p>
            <a:r>
              <a:rPr lang="ko-KR" altLang="en-US" b="1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영상인식 부분</a:t>
            </a:r>
            <a:endParaRPr lang="en-US" altLang="ko-KR" b="1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b="1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영상 촬영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en-US" altLang="ko-KR" sz="1000" kern="0" dirty="0" err="1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YCrCb</a:t>
            </a:r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으로 색 변환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특정 색 검출하는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바이너리 이미지 생성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노이즈 제거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뼈대 작업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손바닥의 중신 좌표 검출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손바닥 반지름 계산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손바닥에 원 그리기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 err="1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컨투어로</a:t>
            </a:r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 외곽선 검출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  <a:p>
            <a:r>
              <a:rPr lang="ko-KR" altLang="en-US" sz="1000" kern="0" dirty="0">
                <a:ln w="3175">
                  <a:noFill/>
                </a:ln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손가락 개수 검출</a:t>
            </a:r>
            <a:endParaRPr lang="en-US" altLang="ko-KR" sz="1000" kern="0" dirty="0">
              <a:ln w="3175">
                <a:noFill/>
              </a:ln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6ED9F3-5DF8-4FAB-B5CC-C40B4470369F}"/>
              </a:ext>
            </a:extLst>
          </p:cNvPr>
          <p:cNvSpPr txBox="1"/>
          <p:nvPr/>
        </p:nvSpPr>
        <p:spPr>
          <a:xfrm>
            <a:off x="3919533" y="1346620"/>
            <a:ext cx="1220532" cy="400110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Start</a:t>
            </a:r>
            <a:endParaRPr lang="ko-KR" altLang="en-US" sz="2000" b="1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D8ABC827-5792-47DD-999B-F09E57F7069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315455" y="1122291"/>
            <a:ext cx="604982" cy="182370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F91268E5-4647-483C-8318-83BA210CB8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115015" y="1165755"/>
            <a:ext cx="574733" cy="173057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6FDD7B-F161-4591-9B8A-A7A08381DD09}"/>
              </a:ext>
            </a:extLst>
          </p:cNvPr>
          <p:cNvSpPr txBox="1"/>
          <p:nvPr/>
        </p:nvSpPr>
        <p:spPr>
          <a:xfrm>
            <a:off x="7968343" y="2333659"/>
            <a:ext cx="3236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 </a:t>
            </a:r>
            <a:r>
              <a:rPr lang="ko-KR" altLang="en-US" dirty="0"/>
              <a:t>스레드</a:t>
            </a:r>
            <a:r>
              <a:rPr lang="en-US" altLang="ko-KR" dirty="0"/>
              <a:t>(</a:t>
            </a:r>
            <a:r>
              <a:rPr lang="ko-KR" altLang="en-US" dirty="0"/>
              <a:t>선풍기 부분</a:t>
            </a:r>
            <a:r>
              <a:rPr lang="en-US" altLang="ko-KR" dirty="0"/>
              <a:t>)</a:t>
            </a:r>
            <a:r>
              <a:rPr lang="ko-KR" altLang="en-US" dirty="0"/>
              <a:t>와 부스레드</a:t>
            </a:r>
            <a:r>
              <a:rPr lang="en-US" altLang="ko-KR" dirty="0"/>
              <a:t>(</a:t>
            </a:r>
            <a:r>
              <a:rPr lang="ko-KR" altLang="en-US" dirty="0"/>
              <a:t>영상인식 부분</a:t>
            </a:r>
            <a:r>
              <a:rPr lang="en-US" altLang="ko-KR" dirty="0"/>
              <a:t>)</a:t>
            </a:r>
            <a:r>
              <a:rPr lang="ko-KR" altLang="en-US" dirty="0"/>
              <a:t>을  나눔</a:t>
            </a:r>
          </a:p>
        </p:txBody>
      </p:sp>
    </p:spTree>
    <p:extLst>
      <p:ext uri="{BB962C8B-B14F-4D97-AF65-F5344CB8AC3E}">
        <p14:creationId xmlns:p14="http://schemas.microsoft.com/office/powerpoint/2010/main" val="75737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53766" y="0"/>
            <a:ext cx="64844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Function – </a:t>
            </a:r>
            <a:r>
              <a:rPr lang="en-US" altLang="ko-KR" sz="3600" b="1" dirty="0">
                <a:solidFill>
                  <a:srgbClr val="FFD966"/>
                </a:solidFill>
              </a:rPr>
              <a:t>Ultrasonic Sensor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 latinLnBrk="0">
              <a:defRPr/>
            </a:pP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초음파 센서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BA976710-896D-4E54-9F7C-C5F92791A9D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976" y="1543574"/>
            <a:ext cx="756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13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53454" y="0"/>
            <a:ext cx="648446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Function – </a:t>
            </a:r>
            <a:r>
              <a:rPr lang="en-US" altLang="ko-KR" sz="3600" b="1" dirty="0">
                <a:solidFill>
                  <a:srgbClr val="FFD966"/>
                </a:solidFill>
              </a:rPr>
              <a:t>Ultrasonic Sensor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 latinLnBrk="0">
              <a:defRPr/>
            </a:pP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초음파 센서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BB62A20D-D685-4DCA-BFA5-ED362E9DDC1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91" y="1630422"/>
            <a:ext cx="756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4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90279" y="0"/>
            <a:ext cx="68437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Function – </a:t>
            </a:r>
            <a:r>
              <a:rPr lang="en-US" altLang="ko-KR" sz="3600" b="1" dirty="0">
                <a:solidFill>
                  <a:srgbClr val="FFD966"/>
                </a:solidFill>
              </a:rPr>
              <a:t>Action Recognition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 latinLnBrk="0">
              <a:defRPr/>
            </a:pP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인식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D1051078-E180-403B-A5CF-93E3F0ECF80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855" y="1630422"/>
            <a:ext cx="756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8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DC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1013254"/>
          </a:xfrm>
          <a:prstGeom prst="rect">
            <a:avLst/>
          </a:prstGeom>
          <a:solidFill>
            <a:srgbClr val="876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90279" y="0"/>
            <a:ext cx="68437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kern="0" dirty="0">
                <a:ln w="3175">
                  <a:noFill/>
                </a:ln>
                <a:solidFill>
                  <a:schemeClr val="bg1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Function – </a:t>
            </a:r>
            <a:r>
              <a:rPr lang="en-US" altLang="ko-KR" sz="3600" b="1" dirty="0">
                <a:solidFill>
                  <a:srgbClr val="FFD966"/>
                </a:solidFill>
              </a:rPr>
              <a:t>Action Recognition</a:t>
            </a:r>
            <a:endParaRPr lang="ko-KR" altLang="en-US" sz="3600" b="1" dirty="0">
              <a:solidFill>
                <a:srgbClr val="FFD966"/>
              </a:solidFill>
            </a:endParaRPr>
          </a:p>
          <a:p>
            <a:pPr algn="ctr" latinLnBrk="0">
              <a:defRPr/>
            </a:pP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동작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(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행동</a:t>
            </a:r>
            <a:r>
              <a:rPr lang="en-US" altLang="ko-KR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) </a:t>
            </a:r>
            <a:r>
              <a:rPr lang="ko-KR" altLang="en-US" b="1" kern="0" dirty="0">
                <a:ln w="3175">
                  <a:noFill/>
                </a:ln>
                <a:solidFill>
                  <a:srgbClr val="FFD966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인식</a:t>
            </a:r>
            <a:endParaRPr lang="en-US" altLang="ko-KR" b="1" kern="0" dirty="0">
              <a:ln w="3175">
                <a:noFill/>
              </a:ln>
              <a:solidFill>
                <a:srgbClr val="FFD966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0" y="923047"/>
            <a:ext cx="12192000" cy="0"/>
          </a:xfrm>
          <a:prstGeom prst="line">
            <a:avLst/>
          </a:prstGeom>
          <a:ln w="22225" cap="rnd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153FF96-55C3-4779-B6E8-82B1787D0113}"/>
              </a:ext>
            </a:extLst>
          </p:cNvPr>
          <p:cNvGrpSpPr/>
          <p:nvPr/>
        </p:nvGrpSpPr>
        <p:grpSpPr>
          <a:xfrm>
            <a:off x="144379" y="1203159"/>
            <a:ext cx="11819823" cy="5534526"/>
            <a:chOff x="2261118" y="2212520"/>
            <a:chExt cx="4814595" cy="5747657"/>
          </a:xfrm>
        </p:grpSpPr>
        <p:sp>
          <p:nvSpPr>
            <p:cNvPr id="32" name="자유형 9">
              <a:extLst>
                <a:ext uri="{FF2B5EF4-FFF2-40B4-BE49-F238E27FC236}">
                  <a16:creationId xmlns:a16="http://schemas.microsoft.com/office/drawing/2014/main" id="{EDAD3526-D1DF-4688-A3DC-3F3D0F4C2222}"/>
                </a:ext>
              </a:extLst>
            </p:cNvPr>
            <p:cNvSpPr/>
            <p:nvPr/>
          </p:nvSpPr>
          <p:spPr>
            <a:xfrm>
              <a:off x="2261118" y="5352272"/>
              <a:ext cx="2071396" cy="2575249"/>
            </a:xfrm>
            <a:custGeom>
              <a:avLst/>
              <a:gdLst>
                <a:gd name="connsiteX0" fmla="*/ 74645 w 2071396"/>
                <a:gd name="connsiteY0" fmla="*/ 0 h 2575249"/>
                <a:gd name="connsiteX1" fmla="*/ 0 w 2071396"/>
                <a:gd name="connsiteY1" fmla="*/ 2556588 h 2575249"/>
                <a:gd name="connsiteX2" fmla="*/ 2071396 w 2071396"/>
                <a:gd name="connsiteY2" fmla="*/ 2575249 h 2575249"/>
                <a:gd name="connsiteX3" fmla="*/ 74645 w 2071396"/>
                <a:gd name="connsiteY3" fmla="*/ 0 h 257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1396" h="2575249">
                  <a:moveTo>
                    <a:pt x="74645" y="0"/>
                  </a:moveTo>
                  <a:lnTo>
                    <a:pt x="0" y="2556588"/>
                  </a:lnTo>
                  <a:lnTo>
                    <a:pt x="2071396" y="2575249"/>
                  </a:lnTo>
                  <a:lnTo>
                    <a:pt x="74645" y="0"/>
                  </a:lnTo>
                  <a:close/>
                </a:path>
              </a:pathLst>
            </a:custGeom>
            <a:solidFill>
              <a:schemeClr val="tx1">
                <a:alpha val="2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직사각형 4">
              <a:extLst>
                <a:ext uri="{FF2B5EF4-FFF2-40B4-BE49-F238E27FC236}">
                  <a16:creationId xmlns:a16="http://schemas.microsoft.com/office/drawing/2014/main" id="{DC4B9DCC-09C1-41FE-8011-A3A9629C4858}"/>
                </a:ext>
              </a:extLst>
            </p:cNvPr>
            <p:cNvSpPr/>
            <p:nvPr/>
          </p:nvSpPr>
          <p:spPr>
            <a:xfrm>
              <a:off x="2315346" y="2212520"/>
              <a:ext cx="4760367" cy="5747657"/>
            </a:xfrm>
            <a:custGeom>
              <a:avLst/>
              <a:gdLst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0 w 4739951"/>
                <a:gd name="connsiteY3" fmla="*/ 574765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0 w 4739951"/>
                <a:gd name="connsiteY0" fmla="*/ 0 h 5747657"/>
                <a:gd name="connsiteX1" fmla="*/ 4739951 w 4739951"/>
                <a:gd name="connsiteY1" fmla="*/ 0 h 5747657"/>
                <a:gd name="connsiteX2" fmla="*/ 4739951 w 4739951"/>
                <a:gd name="connsiteY2" fmla="*/ 5747657 h 5747657"/>
                <a:gd name="connsiteX3" fmla="*/ 130629 w 4739951"/>
                <a:gd name="connsiteY3" fmla="*/ 5449077 h 5747657"/>
                <a:gd name="connsiteX4" fmla="*/ 0 w 4739951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50799 w 4790750"/>
                <a:gd name="connsiteY0" fmla="*/ 0 h 5747657"/>
                <a:gd name="connsiteX1" fmla="*/ 4790750 w 4790750"/>
                <a:gd name="connsiteY1" fmla="*/ 0 h 5747657"/>
                <a:gd name="connsiteX2" fmla="*/ 4790750 w 4790750"/>
                <a:gd name="connsiteY2" fmla="*/ 5747657 h 5747657"/>
                <a:gd name="connsiteX3" fmla="*/ 181428 w 4790750"/>
                <a:gd name="connsiteY3" fmla="*/ 5449077 h 5747657"/>
                <a:gd name="connsiteX4" fmla="*/ 50799 w 4790750"/>
                <a:gd name="connsiteY4" fmla="*/ 0 h 5747657"/>
                <a:gd name="connsiteX0" fmla="*/ 68812 w 4808763"/>
                <a:gd name="connsiteY0" fmla="*/ 0 h 5747657"/>
                <a:gd name="connsiteX1" fmla="*/ 4808763 w 4808763"/>
                <a:gd name="connsiteY1" fmla="*/ 0 h 5747657"/>
                <a:gd name="connsiteX2" fmla="*/ 4808763 w 4808763"/>
                <a:gd name="connsiteY2" fmla="*/ 5747657 h 5747657"/>
                <a:gd name="connsiteX3" fmla="*/ 199441 w 4808763"/>
                <a:gd name="connsiteY3" fmla="*/ 5449077 h 5747657"/>
                <a:gd name="connsiteX4" fmla="*/ 68812 w 4808763"/>
                <a:gd name="connsiteY4" fmla="*/ 0 h 5747657"/>
                <a:gd name="connsiteX0" fmla="*/ 20416 w 4760367"/>
                <a:gd name="connsiteY0" fmla="*/ 0 h 5747657"/>
                <a:gd name="connsiteX1" fmla="*/ 4760367 w 4760367"/>
                <a:gd name="connsiteY1" fmla="*/ 0 h 5747657"/>
                <a:gd name="connsiteX2" fmla="*/ 4760367 w 4760367"/>
                <a:gd name="connsiteY2" fmla="*/ 5747657 h 5747657"/>
                <a:gd name="connsiteX3" fmla="*/ 151045 w 4760367"/>
                <a:gd name="connsiteY3" fmla="*/ 5449077 h 5747657"/>
                <a:gd name="connsiteX4" fmla="*/ 20416 w 4760367"/>
                <a:gd name="connsiteY4" fmla="*/ 0 h 574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0367" h="5747657">
                  <a:moveTo>
                    <a:pt x="20416" y="0"/>
                  </a:moveTo>
                  <a:cubicBezTo>
                    <a:pt x="1675045" y="205274"/>
                    <a:pt x="3180383" y="0"/>
                    <a:pt x="4760367" y="0"/>
                  </a:cubicBezTo>
                  <a:lnTo>
                    <a:pt x="4760367" y="5747657"/>
                  </a:lnTo>
                  <a:cubicBezTo>
                    <a:pt x="3223926" y="5648130"/>
                    <a:pt x="1519535" y="5865844"/>
                    <a:pt x="151045" y="5449077"/>
                  </a:cubicBezTo>
                  <a:cubicBezTo>
                    <a:pt x="-60448" y="3595395"/>
                    <a:pt x="7975" y="1723052"/>
                    <a:pt x="2041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35336FD7-7DCE-41A6-8BE7-6CD44598782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145" y="1630422"/>
            <a:ext cx="7560000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40677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405</Words>
  <Application>Microsoft Office PowerPoint</Application>
  <PresentationFormat>와이드스크린</PresentationFormat>
  <Paragraphs>135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맑은 고딕</vt:lpstr>
      <vt:lpstr>야놀자 야체 B</vt:lpstr>
      <vt:lpstr>Arial</vt:lpstr>
      <vt:lpstr>Bell MT</vt:lpstr>
      <vt:lpstr>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Kim DongYun</cp:lastModifiedBy>
  <cp:revision>28</cp:revision>
  <dcterms:created xsi:type="dcterms:W3CDTF">2019-10-14T04:15:44Z</dcterms:created>
  <dcterms:modified xsi:type="dcterms:W3CDTF">2019-10-24T16:47:46Z</dcterms:modified>
</cp:coreProperties>
</file>